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07200" cy="99393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9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61E88B-4018-4B62-AA55-4DBF4CB45871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FBB1A5-400F-410B-8AB2-CA913AB7BB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0542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63F74-3919-4994-B1D6-1847F5EB1561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2FCB4-BFE4-4A0E-BB2A-3F704D6B75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2239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63F74-3919-4994-B1D6-1847F5EB1561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2FCB4-BFE4-4A0E-BB2A-3F704D6B75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159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63F74-3919-4994-B1D6-1847F5EB1561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2FCB4-BFE4-4A0E-BB2A-3F704D6B75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4654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63F74-3919-4994-B1D6-1847F5EB1561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2FCB4-BFE4-4A0E-BB2A-3F704D6B75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582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63F74-3919-4994-B1D6-1847F5EB1561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2FCB4-BFE4-4A0E-BB2A-3F704D6B75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5024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63F74-3919-4994-B1D6-1847F5EB1561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2FCB4-BFE4-4A0E-BB2A-3F704D6B75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9089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63F74-3919-4994-B1D6-1847F5EB1561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2FCB4-BFE4-4A0E-BB2A-3F704D6B75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1665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63F74-3919-4994-B1D6-1847F5EB1561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2FCB4-BFE4-4A0E-BB2A-3F704D6B75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972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63F74-3919-4994-B1D6-1847F5EB1561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2FCB4-BFE4-4A0E-BB2A-3F704D6B75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3429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63F74-3919-4994-B1D6-1847F5EB1561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2FCB4-BFE4-4A0E-BB2A-3F704D6B75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8469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63F74-3919-4994-B1D6-1847F5EB1561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2FCB4-BFE4-4A0E-BB2A-3F704D6B75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1823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63F74-3919-4994-B1D6-1847F5EB1561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2FCB4-BFE4-4A0E-BB2A-3F704D6B75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4927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zakon.rada.gov.ua/laws/show/z1668-22#n21" TargetMode="External"/><Relationship Id="rId7" Type="http://schemas.openxmlformats.org/officeDocument/2006/relationships/hyperlink" Target="https://zakon.rada.gov.ua/laws/show/2341-14#n689" TargetMode="External"/><Relationship Id="rId2" Type="http://schemas.openxmlformats.org/officeDocument/2006/relationships/hyperlink" Target="https://zakon.rada.gov.ua/laws/show/z1668-22#n19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zakon.rada.gov.ua/laws/show/473-2022-%D0%BF#n44" TargetMode="External"/><Relationship Id="rId5" Type="http://schemas.openxmlformats.org/officeDocument/2006/relationships/hyperlink" Target="https://zakon.rada.gov.ua/laws/show/473-2022-%D0%BF#n82" TargetMode="External"/><Relationship Id="rId4" Type="http://schemas.openxmlformats.org/officeDocument/2006/relationships/hyperlink" Target="https://zakon.rada.gov.ua/laws/show/64/2022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360040"/>
          </a:xfrm>
        </p:spPr>
        <p:txBody>
          <a:bodyPr>
            <a:normAutofit fontScale="90000"/>
          </a:bodyPr>
          <a:lstStyle/>
          <a:p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Зміни до п.14  Постанови КМУ № 381, які набули чинності з 16.08.2023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548681"/>
            <a:ext cx="5688632" cy="216024"/>
          </a:xfrm>
        </p:spPr>
        <p:txBody>
          <a:bodyPr>
            <a:noAutofit/>
          </a:bodyPr>
          <a:lstStyle/>
          <a:p>
            <a:pPr>
              <a:tabLst>
                <a:tab pos="177800" algn="l"/>
              </a:tabLst>
            </a:pPr>
            <a:r>
              <a:rPr lang="ru-RU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Підставами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11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відмови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наданні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компенсації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є: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51520" y="764704"/>
            <a:ext cx="5688632" cy="5400600"/>
          </a:xfrm>
          <a:ln>
            <a:solidFill>
              <a:srgbClr val="FF0000"/>
            </a:solidFill>
          </a:ln>
        </p:spPr>
        <p:txBody>
          <a:bodyPr>
            <a:noAutofit/>
          </a:bodyPr>
          <a:lstStyle/>
          <a:p>
            <a:pPr marL="444500" indent="-444500">
              <a:buNone/>
              <a:tabLst>
                <a:tab pos="177800" algn="l"/>
              </a:tabLst>
            </a:pPr>
            <a:r>
              <a:rPr lang="uk-UA" sz="1200" b="1" u="sng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Було:</a:t>
            </a:r>
            <a:r>
              <a:rPr lang="uk-UA" sz="1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9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подання</a:t>
            </a:r>
            <a:r>
              <a:rPr lang="ru-RU" sz="9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заяви про </a:t>
            </a:r>
            <a:r>
              <a:rPr lang="ru-RU" sz="9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надання</a:t>
            </a:r>
            <a:r>
              <a:rPr lang="ru-RU" sz="9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компенсації</a:t>
            </a:r>
            <a:r>
              <a:rPr lang="ru-RU" sz="9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особою, яка не </a:t>
            </a:r>
            <a:r>
              <a:rPr lang="ru-RU" sz="9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9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9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отримувачем</a:t>
            </a:r>
            <a:r>
              <a:rPr lang="ru-RU" sz="9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компенсації</a:t>
            </a:r>
            <a:r>
              <a:rPr lang="ru-RU" sz="9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9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9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sz="9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Порядку </a:t>
            </a:r>
            <a:r>
              <a:rPr lang="ru-RU" sz="9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9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9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9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повноважень</a:t>
            </a:r>
            <a:r>
              <a:rPr lang="ru-RU" sz="9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9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подання</a:t>
            </a:r>
            <a:r>
              <a:rPr lang="ru-RU" sz="9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заяви;</a:t>
            </a:r>
          </a:p>
          <a:p>
            <a:pPr marL="444500" indent="-88900">
              <a:tabLst>
                <a:tab pos="444500" algn="l"/>
              </a:tabLst>
            </a:pPr>
            <a:r>
              <a:rPr lang="ru-RU" sz="9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виявлення</a:t>
            </a:r>
            <a:r>
              <a:rPr lang="ru-RU" sz="9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факту </a:t>
            </a:r>
            <a:r>
              <a:rPr lang="ru-RU" sz="9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недостовірності</a:t>
            </a:r>
            <a:r>
              <a:rPr lang="ru-RU" sz="9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sz="9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9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зазначених</a:t>
            </a:r>
            <a:r>
              <a:rPr lang="ru-RU" sz="9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9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заяві</a:t>
            </a:r>
            <a:r>
              <a:rPr lang="ru-RU" sz="9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9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надання</a:t>
            </a:r>
            <a:r>
              <a:rPr lang="ru-RU" sz="9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компенсації</a:t>
            </a:r>
            <a:r>
              <a:rPr lang="ru-RU" sz="9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9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пошкоджений</a:t>
            </a:r>
            <a:r>
              <a:rPr lang="ru-RU" sz="9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</a:t>
            </a:r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  <a:tabLst>
                <a:tab pos="177800" algn="l"/>
              </a:tabLst>
            </a:pPr>
            <a:r>
              <a:rPr lang="uk-UA" sz="11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Доповнено:</a:t>
            </a:r>
            <a:endParaRPr lang="ru-RU" sz="11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7800" indent="-177800">
              <a:tabLst>
                <a:tab pos="177800" algn="l"/>
              </a:tabLst>
            </a:pPr>
            <a:r>
              <a:rPr lang="ru-RU" sz="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установлення</a:t>
            </a:r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факту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розташування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об’єкта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нерухомого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майна на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територіях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переліку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територій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ведуться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велися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бойові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дії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тимчасово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окупованих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РФ,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затвердженого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Мінреінтеграції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включені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 </a:t>
            </a:r>
            <a:r>
              <a:rPr lang="ru-RU" sz="9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п.2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р.</a:t>
            </a:r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Території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ведуться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велися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бойові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дії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”, на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бойові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дії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завершені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дату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подання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заяви,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 </a:t>
            </a:r>
            <a:r>
              <a:rPr lang="ru-RU" sz="9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р.</a:t>
            </a:r>
            <a:r>
              <a:rPr lang="en-US" sz="9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II</a:t>
            </a:r>
            <a:r>
              <a:rPr lang="en-U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“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Тимчасово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окуповані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РФ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території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”, на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дату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подання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заяви не завершено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тимчасову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окупацію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177800" indent="-177800">
              <a:tabLst>
                <a:tab pos="177800" algn="l"/>
              </a:tabLst>
            </a:pP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виявлення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факту </a:t>
            </a:r>
            <a:r>
              <a:rPr lang="ru-RU" sz="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пошкодженому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об’єкті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нерухомого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майна </a:t>
            </a:r>
            <a:r>
              <a:rPr lang="ru-RU" sz="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ремонтних</a:t>
            </a:r>
            <a:r>
              <a:rPr lang="ru-RU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робіт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sz="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</a:t>
            </a:r>
            <a:r>
              <a:rPr lang="ru-RU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ліквідовано</a:t>
            </a:r>
            <a:r>
              <a:rPr lang="ru-RU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пошкодження</a:t>
            </a:r>
            <a:r>
              <a:rPr lang="ru-RU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повному</a:t>
            </a:r>
            <a:r>
              <a:rPr lang="ru-RU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обсязі</a:t>
            </a:r>
            <a:r>
              <a:rPr lang="ru-RU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(у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разі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подання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заяви на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отримання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компенсації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ремонту);</a:t>
            </a:r>
          </a:p>
          <a:p>
            <a:pPr marL="177800" indent="-177800">
              <a:tabLst>
                <a:tab pos="177800" algn="l"/>
              </a:tabLst>
            </a:pP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виявлення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факту </a:t>
            </a:r>
            <a:r>
              <a:rPr lang="ru-RU" sz="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пошкодження</a:t>
            </a:r>
            <a:r>
              <a:rPr lang="ru-RU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об’єкта</a:t>
            </a:r>
            <a:r>
              <a:rPr lang="ru-RU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нерухомого</a:t>
            </a:r>
            <a:r>
              <a:rPr lang="ru-RU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майна до </a:t>
            </a:r>
            <a:r>
              <a:rPr lang="ru-RU" sz="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набрання</a:t>
            </a:r>
            <a:r>
              <a:rPr lang="ru-RU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чинності</a:t>
            </a:r>
            <a:r>
              <a:rPr lang="ru-RU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Указом 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Президента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24.02.2022 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р. </a:t>
            </a:r>
            <a:r>
              <a:rPr lang="ru-RU" sz="9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№ 64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“Про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введення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воєнного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стану в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Україні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”, </a:t>
            </a:r>
            <a:endParaRPr lang="ru-RU" sz="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7800" indent="-177800">
              <a:tabLst>
                <a:tab pos="177800" algn="l"/>
              </a:tabLst>
            </a:pPr>
            <a:r>
              <a:rPr lang="ru-RU" sz="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виявлення</a:t>
            </a:r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факту </a:t>
            </a:r>
            <a:r>
              <a:rPr lang="ru-RU" sz="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пошкодження</a:t>
            </a:r>
            <a:r>
              <a:rPr lang="ru-RU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об’єкта</a:t>
            </a:r>
            <a:r>
              <a:rPr lang="ru-RU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нерухомого</a:t>
            </a:r>
            <a:r>
              <a:rPr lang="ru-RU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майна не </a:t>
            </a:r>
            <a:r>
              <a:rPr lang="ru-RU" sz="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внаслідок</a:t>
            </a:r>
            <a:r>
              <a:rPr lang="ru-RU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бойових</a:t>
            </a:r>
            <a:r>
              <a:rPr lang="ru-RU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дій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терористичних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актів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диверсій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спричинених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збройною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агресією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РФ;</a:t>
            </a:r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7800" indent="-177800">
              <a:tabLst>
                <a:tab pos="177800" algn="l"/>
              </a:tabLst>
            </a:pP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виявлення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нерухомого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майна </a:t>
            </a:r>
            <a:r>
              <a:rPr lang="ru-RU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був</a:t>
            </a:r>
            <a:r>
              <a:rPr lang="ru-RU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пошкоджений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177800" indent="-177800">
              <a:tabLst>
                <a:tab pos="177800" algn="l"/>
              </a:tabLst>
            </a:pP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розташування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пошкодженої</a:t>
            </a:r>
            <a:r>
              <a:rPr lang="ru-RU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квартири</a:t>
            </a:r>
            <a:r>
              <a:rPr lang="ru-RU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багатоквартирному</a:t>
            </a:r>
            <a:r>
              <a:rPr lang="ru-RU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будинку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якому</a:t>
            </a:r>
            <a:r>
              <a:rPr lang="ru-RU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пошкоджені</a:t>
            </a:r>
            <a:r>
              <a:rPr lang="ru-RU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місця</a:t>
            </a:r>
            <a:r>
              <a:rPr lang="ru-RU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загального</a:t>
            </a:r>
            <a:r>
              <a:rPr lang="ru-RU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користування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житлового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будинку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крім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випадків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коли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пошкодження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місць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загального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користування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усунуто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дату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подання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заяви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прийнято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відновлення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рахунок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та/</a:t>
            </a:r>
            <a:r>
              <a:rPr lang="ru-RU" sz="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підлягає</a:t>
            </a:r>
            <a:r>
              <a:rPr lang="ru-RU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капітальному</a:t>
            </a:r>
            <a:r>
              <a:rPr lang="ru-RU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ремонту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177800" indent="-177800">
              <a:tabLst>
                <a:tab pos="177800" algn="l"/>
              </a:tabLst>
            </a:pP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подання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заявником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комісії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повідомлення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паперовій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формі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 </a:t>
            </a:r>
            <a:r>
              <a:rPr lang="ru-RU" sz="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відкликання</a:t>
            </a:r>
            <a:r>
              <a:rPr lang="ru-RU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заяви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177800" indent="-177800">
              <a:tabLst>
                <a:tab pos="177800" algn="l"/>
              </a:tabLst>
            </a:pPr>
            <a:r>
              <a:rPr lang="ru-RU" sz="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відсутність</a:t>
            </a:r>
            <a:r>
              <a:rPr lang="ru-RU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інформації 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пошкоджений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ОНМ 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Державному </a:t>
            </a:r>
            <a:r>
              <a:rPr lang="ru-RU" sz="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реєстрі</a:t>
            </a:r>
            <a:r>
              <a:rPr lang="ru-RU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речових</a:t>
            </a:r>
            <a:r>
              <a:rPr lang="ru-RU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 на </a:t>
            </a:r>
            <a:r>
              <a:rPr lang="ru-RU" sz="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нерухоме</a:t>
            </a:r>
            <a:r>
              <a:rPr lang="ru-RU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майно</a:t>
            </a:r>
            <a:r>
              <a:rPr lang="ru-RU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177800" indent="-177800">
              <a:tabLst>
                <a:tab pos="177800" algn="l"/>
              </a:tabLst>
            </a:pPr>
            <a:r>
              <a:rPr lang="ru-RU" sz="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повторне</a:t>
            </a:r>
            <a:r>
              <a:rPr lang="ru-RU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звернення</a:t>
            </a:r>
            <a:r>
              <a:rPr lang="ru-RU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заявником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отримання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компенсації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тієї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ж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форми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одного і того самого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об’єкта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нерухомого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майна </a:t>
            </a:r>
            <a:r>
              <a:rPr lang="ru-RU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разі</a:t>
            </a:r>
            <a:r>
              <a:rPr lang="ru-RU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коли </a:t>
            </a:r>
            <a:r>
              <a:rPr lang="ru-RU" sz="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прийнято</a:t>
            </a:r>
            <a:r>
              <a:rPr lang="ru-RU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надання</a:t>
            </a:r>
            <a:r>
              <a:rPr lang="ru-RU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компенсації</a:t>
            </a:r>
            <a:r>
              <a:rPr lang="ru-RU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крім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випадків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коли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нерухомого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майна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був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повторно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пошкоджений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внаслідок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бойових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дій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терористичних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актів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диверсій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спричинених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збройною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агресією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РФ).</a:t>
            </a:r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tabLst>
                <a:tab pos="177800" algn="l"/>
              </a:tabLst>
            </a:pPr>
            <a:r>
              <a:rPr lang="ru-RU" sz="9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Додатковими</a:t>
            </a:r>
            <a:r>
              <a:rPr lang="ru-RU" sz="9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підставами</a:t>
            </a:r>
            <a:r>
              <a:rPr lang="ru-RU" sz="9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9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відмови</a:t>
            </a:r>
            <a:r>
              <a:rPr lang="ru-RU" sz="9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9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наданні</a:t>
            </a:r>
            <a:r>
              <a:rPr lang="ru-RU" sz="9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компенсації</a:t>
            </a:r>
            <a:r>
              <a:rPr lang="ru-RU" sz="9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9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виконаний</a:t>
            </a:r>
            <a:r>
              <a:rPr lang="ru-RU" sz="9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ремонт є:</a:t>
            </a:r>
          </a:p>
          <a:p>
            <a:pPr marL="177800" indent="-177800">
              <a:tabLst>
                <a:tab pos="177800" algn="l"/>
              </a:tabLst>
            </a:pPr>
            <a:r>
              <a:rPr lang="ru-RU" sz="9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встановлення</a:t>
            </a:r>
            <a:r>
              <a:rPr lang="ru-RU" sz="9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факту </a:t>
            </a:r>
            <a:r>
              <a:rPr lang="ru-RU" sz="9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отримання</a:t>
            </a:r>
            <a:r>
              <a:rPr lang="ru-RU" sz="9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заявником</a:t>
            </a:r>
            <a:r>
              <a:rPr lang="ru-RU" sz="9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грошової</a:t>
            </a:r>
            <a:r>
              <a:rPr lang="ru-RU" sz="9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9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матеріальної</a:t>
            </a:r>
            <a:r>
              <a:rPr lang="ru-RU" sz="9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допомоги</a:t>
            </a:r>
            <a:r>
              <a:rPr lang="ru-RU" sz="9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9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sz="9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ремонтних</a:t>
            </a:r>
            <a:r>
              <a:rPr lang="ru-RU" sz="9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робіт</a:t>
            </a:r>
            <a:r>
              <a:rPr lang="ru-RU" sz="9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9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українських</a:t>
            </a:r>
            <a:r>
              <a:rPr lang="ru-RU" sz="9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9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міжнародних</a:t>
            </a:r>
            <a:r>
              <a:rPr lang="ru-RU" sz="9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</a:t>
            </a:r>
            <a:r>
              <a:rPr lang="ru-RU" sz="9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9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зокрема</a:t>
            </a:r>
            <a:r>
              <a:rPr lang="ru-RU" sz="9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благодійних</a:t>
            </a:r>
            <a:r>
              <a:rPr lang="ru-RU" sz="9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9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ОМС, </a:t>
            </a:r>
            <a:r>
              <a:rPr lang="ru-RU" sz="9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</a:t>
            </a:r>
            <a:r>
              <a:rPr lang="ru-RU" sz="9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9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</a:t>
            </a:r>
            <a:r>
              <a:rPr lang="ru-RU" sz="9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9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</a:t>
            </a:r>
            <a:r>
              <a:rPr lang="ru-RU" sz="9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177800" indent="-177800">
              <a:tabLst>
                <a:tab pos="177800" algn="l"/>
              </a:tabLst>
            </a:pPr>
            <a:r>
              <a:rPr lang="ru-RU" sz="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відсутність</a:t>
            </a:r>
            <a:r>
              <a:rPr lang="ru-RU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інформаційних</a:t>
            </a:r>
            <a:r>
              <a:rPr lang="ru-RU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повідомлень</a:t>
            </a:r>
            <a:r>
              <a:rPr lang="ru-RU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заявника</a:t>
            </a:r>
            <a:r>
              <a:rPr lang="ru-RU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доданими</a:t>
            </a:r>
            <a:r>
              <a:rPr lang="ru-RU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фотоматеріалами</a:t>
            </a:r>
            <a:r>
              <a:rPr lang="ru-RU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акта </a:t>
            </a:r>
            <a:r>
              <a:rPr lang="ru-RU" sz="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комісійного</a:t>
            </a:r>
            <a:r>
              <a:rPr lang="ru-RU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обстеження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виконаного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 </a:t>
            </a:r>
            <a:r>
              <a:rPr lang="ru-RU" sz="9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п. </a:t>
            </a:r>
            <a:r>
              <a:rPr lang="ru-RU" sz="9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8</a:t>
            </a:r>
            <a:r>
              <a:rPr lang="ru-RU" sz="900" b="1" u="sng" baseline="3000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-1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та/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звіту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техобстеження</a:t>
            </a:r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 </a:t>
            </a:r>
            <a:r>
              <a:rPr lang="ru-RU" sz="9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пункту 9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Порядку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невідкладних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робіт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фіксують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факт та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обсяги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пошкоджень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ОНМ.</a:t>
            </a:r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940152" y="476673"/>
            <a:ext cx="3096344" cy="288032"/>
          </a:xfrm>
        </p:spPr>
        <p:txBody>
          <a:bodyPr>
            <a:noAutofit/>
          </a:bodyPr>
          <a:lstStyle/>
          <a:p>
            <a:pPr algn="ctr"/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Підставами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  </a:t>
            </a:r>
            <a:r>
              <a:rPr lang="ru-RU" sz="1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зупинення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розгляду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заяви є:</a:t>
            </a:r>
            <a:endParaRPr lang="ru-RU" sz="1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012160" y="764704"/>
            <a:ext cx="3024336" cy="5400600"/>
          </a:xfrm>
          <a:ln>
            <a:solidFill>
              <a:schemeClr val="tx2"/>
            </a:solidFill>
          </a:ln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uk-UA" sz="110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uk-UA" sz="1100" b="1" u="sng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уло</a:t>
            </a:r>
            <a:endParaRPr lang="ru-RU" sz="1100" b="1" u="sng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7800" indent="-177800" algn="just"/>
            <a:r>
              <a:rPr lang="ru-RU" sz="11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неподання</a:t>
            </a:r>
            <a:r>
              <a:rPr lang="ru-RU" sz="11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11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подання</a:t>
            </a:r>
            <a:r>
              <a:rPr lang="ru-RU" sz="11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в </a:t>
            </a:r>
            <a:r>
              <a:rPr lang="ru-RU" sz="11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повному</a:t>
            </a:r>
            <a:r>
              <a:rPr lang="ru-RU" sz="11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обсязі</a:t>
            </a:r>
            <a:r>
              <a:rPr lang="ru-RU" sz="11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інформації та/</a:t>
            </a:r>
            <a:r>
              <a:rPr lang="ru-RU" sz="11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11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документів</a:t>
            </a:r>
            <a:r>
              <a:rPr lang="ru-RU" sz="11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11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1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переліку</a:t>
            </a:r>
            <a:r>
              <a:rPr lang="ru-RU" sz="11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1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передбаченого</a:t>
            </a:r>
            <a:r>
              <a:rPr lang="ru-RU" sz="11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пунктом 13 </a:t>
            </a:r>
            <a:r>
              <a:rPr lang="ru-RU" sz="11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sz="11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Порядку;</a:t>
            </a:r>
          </a:p>
          <a:p>
            <a:pPr marL="177800" indent="-177800" algn="just"/>
            <a:r>
              <a:rPr lang="ru-RU" sz="11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наявність</a:t>
            </a:r>
            <a:r>
              <a:rPr lang="ru-RU" sz="11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11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комісії</a:t>
            </a:r>
            <a:r>
              <a:rPr lang="ru-RU" sz="11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документально </a:t>
            </a:r>
            <a:r>
              <a:rPr lang="ru-RU" sz="11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підтверджених</a:t>
            </a:r>
            <a:r>
              <a:rPr lang="ru-RU" sz="11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відомостей</a:t>
            </a:r>
            <a:r>
              <a:rPr lang="ru-RU" sz="11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 те, </a:t>
            </a:r>
            <a:r>
              <a:rPr lang="ru-RU" sz="11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1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отримувачу</a:t>
            </a:r>
            <a:r>
              <a:rPr lang="ru-RU" sz="11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компенсації</a:t>
            </a:r>
            <a:r>
              <a:rPr lang="ru-RU" sz="11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вручено </a:t>
            </a:r>
            <a:r>
              <a:rPr lang="ru-RU" sz="11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підозру</a:t>
            </a:r>
            <a:r>
              <a:rPr lang="ru-RU" sz="11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11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вчинення</a:t>
            </a:r>
            <a:r>
              <a:rPr lang="ru-RU" sz="11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кримінального</a:t>
            </a:r>
            <a:r>
              <a:rPr lang="ru-RU" sz="11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sz="11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1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передбаченого</a:t>
            </a:r>
            <a:r>
              <a:rPr lang="ru-RU" sz="11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100" u="sng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р.І</a:t>
            </a:r>
            <a:r>
              <a:rPr lang="ru-RU" sz="11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“</a:t>
            </a:r>
            <a:r>
              <a:rPr lang="ru-RU" sz="11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Злочини</a:t>
            </a:r>
            <a:r>
              <a:rPr lang="ru-RU" sz="11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проти</a:t>
            </a:r>
            <a:r>
              <a:rPr lang="ru-RU" sz="11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основ </a:t>
            </a:r>
            <a:r>
              <a:rPr lang="ru-RU" sz="11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національної</a:t>
            </a:r>
            <a:r>
              <a:rPr lang="ru-RU" sz="11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безпеки</a:t>
            </a:r>
            <a:r>
              <a:rPr lang="ru-RU" sz="11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11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ru-RU" sz="11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Особливої</a:t>
            </a:r>
            <a:r>
              <a:rPr lang="ru-RU" sz="11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частини</a:t>
            </a:r>
            <a:r>
              <a:rPr lang="ru-RU" sz="11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Кримінального</a:t>
            </a:r>
            <a:r>
              <a:rPr lang="ru-RU" sz="11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кодексу </a:t>
            </a:r>
            <a:r>
              <a:rPr lang="ru-RU" sz="11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11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r>
              <a:rPr lang="uk-UA" sz="11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uk-UA" sz="11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оповнено</a:t>
            </a:r>
            <a:endParaRPr lang="ru-RU" sz="11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7800" indent="-177800" algn="just"/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відсутність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згоди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співвласника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співвласників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об’єкта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нерухомого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майна на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отримання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компенсації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заявником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177800" indent="-177800" algn="just"/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неможливість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забезпечити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власником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свою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присутність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присутність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свого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представника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на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об’єкті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нерухомого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майна з метою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встановлення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фактів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ремонтних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робіт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відповідності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даним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акта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комісійного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обстеження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та/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звіту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технічного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обстеження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разі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відсутності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комісії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повному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обсязі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інформації та/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документів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стали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підставою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  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зупинення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розгляду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заяви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згідно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цим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пунктом,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неподання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заявником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протягом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строку,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передбачений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розгляду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заяви,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комісія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приймає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відмову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наданні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компенсації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Текст 2"/>
          <p:cNvSpPr txBox="1">
            <a:spLocks/>
          </p:cNvSpPr>
          <p:nvPr/>
        </p:nvSpPr>
        <p:spPr>
          <a:xfrm>
            <a:off x="251520" y="6237312"/>
            <a:ext cx="8784976" cy="5040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Проблемне питання: </a:t>
            </a:r>
          </a:p>
          <a:p>
            <a:r>
              <a:rPr lang="uk-UA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яким чином Комісія  має можливість встановити факт отримання заявником грошової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матеріальної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допомоги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ремонтних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робіт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українських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міжнародних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зокрема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благодійних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органів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місцевого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самоврядування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0894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04664"/>
            <a:ext cx="8145288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 15.09.2023 </a:t>
            </a:r>
            <a:r>
              <a:rPr lang="ru-RU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набули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чинності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зміни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прийняті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постановою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КМУ № 858 яка вносить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суттеві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зміни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Порядок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компенсації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пошкоджене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майно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 (ПКМУ № 381)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772816"/>
            <a:ext cx="81452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266700" algn="l"/>
              </a:tabLst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Так,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змінами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передбачено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залежності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розрахованої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чек-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компенсації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ремонтні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відновлення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пошкодженого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нерухомого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майна,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поділяються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tabLst>
                <a:tab pos="541338" algn="l"/>
              </a:tabLst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tabLst>
                <a:tab pos="541338" algn="l"/>
              </a:tabLst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ремонт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категорії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розрахована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сума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компенсації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перевищує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 тис.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грн.;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tabLst>
                <a:tab pos="541338" algn="l"/>
              </a:tabLst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tabLst>
                <a:tab pos="541338" algn="l"/>
              </a:tabLst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ремонт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категорії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 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розрахована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сума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компенсації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становить:</a:t>
            </a:r>
          </a:p>
          <a:p>
            <a:pPr marL="285750" indent="255588" algn="just">
              <a:buFontTx/>
              <a:buChar char="-"/>
              <a:tabLst>
                <a:tab pos="541338" algn="l"/>
              </a:tabLst>
            </a:pP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 тис.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грн.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350 тис.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для квартир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житлових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приміщень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багатоквартирному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будинку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коли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пошкоджені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tabLst>
                <a:tab pos="541338" algn="l"/>
              </a:tabLst>
            </a:pP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indent="88900" algn="just">
              <a:tabLst>
                <a:tab pos="541338" algn="l"/>
              </a:tabLst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тис.грн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500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тис.грн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одноквартирних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будинків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зокрема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відокремлених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житлових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будинків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садибного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типу,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зблокованих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будинків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квартирами,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вхід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вулиці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котеджів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будинків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одноквартирних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комфортності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будинків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садибного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типу,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садових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352586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206</Words>
  <Application>Microsoft Office PowerPoint</Application>
  <PresentationFormat>Экран (4:3)</PresentationFormat>
  <Paragraphs>37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Зміни до п.14  Постанови КМУ № 381, які набули чинності з 16.08.2023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Зміни до Постанови КМУ № 381, які набули чинності з 16.08.2023</dc:title>
  <dc:creator>Ткачук Світлана Вікторівна</dc:creator>
  <cp:lastModifiedBy>Ткачук Світлана Вікторівна</cp:lastModifiedBy>
  <cp:revision>9</cp:revision>
  <cp:lastPrinted>2023-09-06T11:37:01Z</cp:lastPrinted>
  <dcterms:created xsi:type="dcterms:W3CDTF">2023-09-06T09:28:20Z</dcterms:created>
  <dcterms:modified xsi:type="dcterms:W3CDTF">2023-09-26T12:08:26Z</dcterms:modified>
</cp:coreProperties>
</file>